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  <p:sldMasterId id="2147483668" r:id="rId3"/>
  </p:sldMasterIdLst>
  <p:handoutMasterIdLst>
    <p:handoutMasterId r:id="rId7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4" r:id="rId61"/>
    <p:sldId id="320" r:id="rId62"/>
    <p:sldId id="313" r:id="rId63"/>
    <p:sldId id="315" r:id="rId64"/>
    <p:sldId id="322" r:id="rId65"/>
    <p:sldId id="316" r:id="rId66"/>
    <p:sldId id="317" r:id="rId67"/>
    <p:sldId id="318" r:id="rId68"/>
    <p:sldId id="319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C9"/>
    <a:srgbClr val="0D933A"/>
    <a:srgbClr val="0C0F74"/>
    <a:srgbClr val="FFFFFF"/>
    <a:srgbClr val="1A8EC1"/>
    <a:srgbClr val="F07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4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60B2437-E248-C08B-5D80-3483077449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3C7AC5-1284-67FD-5A23-7C15116493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2A35-D389-42A1-9E9F-A3CB163C87F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C13DF9-AEB0-1904-6B03-CFF5F9C63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80D6F70-1410-B18A-05F3-25D5DA9283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6700-F161-418B-9159-F9DA65B75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5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7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4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66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63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5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Czcionka, Grafika, zrzut ekranu&#10;&#10;Opis wygenerowany automatycznie">
            <a:extLst>
              <a:ext uri="{FF2B5EF4-FFF2-40B4-BE49-F238E27FC236}">
                <a16:creationId xmlns:a16="http://schemas.microsoft.com/office/drawing/2014/main" id="{EFABF9A1-DB91-AD7F-E9C8-C51B61BEE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90" y="1025013"/>
            <a:ext cx="4290276" cy="4864589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44B31D1-0774-8144-6D09-E35A112EF705}"/>
              </a:ext>
            </a:extLst>
          </p:cNvPr>
          <p:cNvCxnSpPr/>
          <p:nvPr/>
        </p:nvCxnSpPr>
        <p:spPr>
          <a:xfrm>
            <a:off x="3242051" y="2171700"/>
            <a:ext cx="5901949" cy="0"/>
          </a:xfrm>
          <a:prstGeom prst="line">
            <a:avLst/>
          </a:prstGeom>
          <a:ln w="19050">
            <a:solidFill>
              <a:srgbClr val="00A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7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9DFC8BA-A334-4AC5-9C59-A5DFA6C5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418" y="637948"/>
            <a:ext cx="4944476" cy="4951868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F76A0C0B-ACEC-30E6-92D1-564E88001B31}"/>
              </a:ext>
            </a:extLst>
          </p:cNvPr>
          <p:cNvSpPr/>
          <p:nvPr/>
        </p:nvSpPr>
        <p:spPr>
          <a:xfrm>
            <a:off x="330126" y="5639055"/>
            <a:ext cx="8489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20.8  </a:t>
            </a:r>
            <a:r>
              <a:rPr lang="nb-NO" dirty="0"/>
              <a:t>Boksplott for prøveeksamen i forhold til tilfredshet med gruppearbeidet. Boksbredden avspeiler antall studenter i kategorien</a:t>
            </a:r>
            <a:r>
              <a:rPr lang="pl-PL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0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E79BBF3-9AE2-623C-AE5B-DA72D9D0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47" y="669852"/>
            <a:ext cx="5112906" cy="4907215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B825F8EF-7F4B-EAA5-006C-BC815B23DF41}"/>
              </a:ext>
            </a:extLst>
          </p:cNvPr>
          <p:cNvSpPr/>
          <p:nvPr/>
        </p:nvSpPr>
        <p:spPr>
          <a:xfrm>
            <a:off x="330126" y="5734954"/>
            <a:ext cx="8665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</a:t>
            </a:r>
            <a:r>
              <a:rPr lang="pl-PL" b="1" dirty="0"/>
              <a:t>9</a:t>
            </a:r>
            <a:r>
              <a:rPr lang="nb-NO" b="1" dirty="0"/>
              <a:t>  </a:t>
            </a:r>
            <a:r>
              <a:rPr lang="nb-NO" dirty="0"/>
              <a:t>Positiv korrelasjon. Euro (EUR) vs. amerikanske dollar (USD). Første halvår 2023.</a:t>
            </a:r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440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5DA5DA5-D7B2-CD21-880C-57956C3B5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73" y="722811"/>
            <a:ext cx="5166253" cy="4755047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7079E2F2-8F23-15E2-0127-1CAA85D1969D}"/>
              </a:ext>
            </a:extLst>
          </p:cNvPr>
          <p:cNvSpPr/>
          <p:nvPr/>
        </p:nvSpPr>
        <p:spPr>
          <a:xfrm>
            <a:off x="791673" y="5607058"/>
            <a:ext cx="759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484</a:t>
            </a:r>
            <a:r>
              <a:rPr lang="nb-NO" b="1" dirty="0"/>
              <a:t>  </a:t>
            </a:r>
            <a:r>
              <a:rPr lang="nb-NO" dirty="0"/>
              <a:t>Ingen samvariasjon. Sprednings­diagram for alder og tilfredshet hos DNBs bankkunder.</a:t>
            </a:r>
          </a:p>
        </p:txBody>
      </p:sp>
    </p:spTree>
    <p:extLst>
      <p:ext uri="{BB962C8B-B14F-4D97-AF65-F5344CB8AC3E}">
        <p14:creationId xmlns:p14="http://schemas.microsoft.com/office/powerpoint/2010/main" val="338290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FB444A6-024F-9669-6D53-CDCE2C35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198"/>
            <a:ext cx="9144000" cy="4181707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93766377-7C1C-8C0C-064C-6D287657547C}"/>
              </a:ext>
            </a:extLst>
          </p:cNvPr>
          <p:cNvSpPr/>
          <p:nvPr/>
        </p:nvSpPr>
        <p:spPr>
          <a:xfrm>
            <a:off x="260455" y="5428124"/>
            <a:ext cx="8665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</a:t>
            </a:r>
            <a:r>
              <a:rPr lang="pl-PL" b="1" dirty="0"/>
              <a:t>10</a:t>
            </a:r>
            <a:r>
              <a:rPr lang="nb-NO" b="1" dirty="0"/>
              <a:t>  </a:t>
            </a:r>
            <a:r>
              <a:rPr lang="nb-NO" dirty="0"/>
              <a:t>Sprednings­diagrammet til venstre har en stigende tendens, og korrela­sjonen er positiv. Til høyre er det en fallende tendens, som tilsier at korrelasjonen er negativ.</a:t>
            </a:r>
          </a:p>
        </p:txBody>
      </p:sp>
    </p:spTree>
    <p:extLst>
      <p:ext uri="{BB962C8B-B14F-4D97-AF65-F5344CB8AC3E}">
        <p14:creationId xmlns:p14="http://schemas.microsoft.com/office/powerpoint/2010/main" val="408670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906526F-87CE-F5F0-BC18-1799FAF0E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72" y="583473"/>
            <a:ext cx="4664055" cy="4630362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41833B26-C0DE-9AC7-65FE-79D01111A358}"/>
              </a:ext>
            </a:extLst>
          </p:cNvPr>
          <p:cNvSpPr/>
          <p:nvPr/>
        </p:nvSpPr>
        <p:spPr>
          <a:xfrm>
            <a:off x="260455" y="5154205"/>
            <a:ext cx="8665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</a:t>
            </a:r>
            <a:r>
              <a:rPr lang="pl-PL" b="1" dirty="0"/>
              <a:t>11</a:t>
            </a:r>
            <a:r>
              <a:rPr lang="nb-NO" b="1" dirty="0"/>
              <a:t>  </a:t>
            </a:r>
            <a:r>
              <a:rPr lang="nb-NO" dirty="0"/>
              <a:t>Korrelasjonen r for seks spredningsdiagram. På de to øverste diagrammene har vi sterk lineær samvariasjon, positiv til venstre og negativ til høyre. De to diagrammene i midten har middels sterk korrelasjon, positiv til venstre og negativ til høyre. På de to nederste diagrammene er det lite samvariasjon.</a:t>
            </a:r>
          </a:p>
        </p:txBody>
      </p:sp>
    </p:spTree>
    <p:extLst>
      <p:ext uri="{BB962C8B-B14F-4D97-AF65-F5344CB8AC3E}">
        <p14:creationId xmlns:p14="http://schemas.microsoft.com/office/powerpoint/2010/main" val="420964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85EA49-16D7-56B0-E9A0-1D5ECF94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10" y="600891"/>
            <a:ext cx="6479350" cy="4783011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3A796457-1447-C250-4D3D-3E1E3DCBA588}"/>
              </a:ext>
            </a:extLst>
          </p:cNvPr>
          <p:cNvSpPr/>
          <p:nvPr/>
        </p:nvSpPr>
        <p:spPr>
          <a:xfrm>
            <a:off x="239086" y="5525714"/>
            <a:ext cx="8665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</a:t>
            </a:r>
            <a:r>
              <a:rPr lang="pl-PL" b="1" dirty="0"/>
              <a:t>12</a:t>
            </a:r>
            <a:r>
              <a:rPr lang="nb-NO" b="1" dirty="0"/>
              <a:t>  </a:t>
            </a:r>
            <a:r>
              <a:rPr lang="nb-NO" dirty="0"/>
              <a:t>Spredningsdiagram av åtte observasjoner. I tillegg er «midtpunktet» tegnet inn. I A og D er </a:t>
            </a:r>
            <a:r>
              <a:rPr lang="nb-NO" i="1" dirty="0"/>
              <a:t>z</a:t>
            </a:r>
            <a:r>
              <a:rPr lang="nb-NO" i="1" baseline="-25000" dirty="0"/>
              <a:t>x</a:t>
            </a:r>
            <a:r>
              <a:rPr lang="nb-NO" dirty="0"/>
              <a:t> · </a:t>
            </a:r>
            <a:r>
              <a:rPr lang="nb-NO" i="1" dirty="0"/>
              <a:t>z</a:t>
            </a:r>
            <a:r>
              <a:rPr lang="nb-NO" i="1" baseline="-25000" dirty="0"/>
              <a:t>y</a:t>
            </a:r>
            <a:r>
              <a:rPr lang="nb-NO" dirty="0"/>
              <a:t> negativ. I B og C er </a:t>
            </a:r>
            <a:r>
              <a:rPr lang="nb-NO" i="1" dirty="0"/>
              <a:t>z</a:t>
            </a:r>
            <a:r>
              <a:rPr lang="nb-NO" i="1" baseline="-25000" dirty="0"/>
              <a:t>x</a:t>
            </a:r>
            <a:r>
              <a:rPr lang="nb-NO" dirty="0"/>
              <a:t> · </a:t>
            </a:r>
            <a:r>
              <a:rPr lang="nb-NO" i="1" dirty="0"/>
              <a:t>z</a:t>
            </a:r>
            <a:r>
              <a:rPr lang="nb-NO" i="1" baseline="-25000" dirty="0"/>
              <a:t>y</a:t>
            </a:r>
            <a:r>
              <a:rPr lang="nb-NO" dirty="0"/>
              <a:t> positiv.</a:t>
            </a:r>
          </a:p>
        </p:txBody>
      </p:sp>
    </p:spTree>
    <p:extLst>
      <p:ext uri="{BB962C8B-B14F-4D97-AF65-F5344CB8AC3E}">
        <p14:creationId xmlns:p14="http://schemas.microsoft.com/office/powerpoint/2010/main" val="376127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D183792-1B26-986C-88E0-886AE5C9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87" y="567255"/>
            <a:ext cx="5151772" cy="5288545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E979900F-C417-9CE7-7BB8-1BED673C676F}"/>
              </a:ext>
            </a:extLst>
          </p:cNvPr>
          <p:cNvSpPr/>
          <p:nvPr/>
        </p:nvSpPr>
        <p:spPr>
          <a:xfrm>
            <a:off x="260455" y="5868306"/>
            <a:ext cx="8665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488</a:t>
            </a:r>
            <a:r>
              <a:rPr lang="nb-NO" b="1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667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012F728-89C1-477C-495A-38CB6B4D9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404"/>
            <a:ext cx="9144000" cy="5027341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4280761A-2CD0-74CF-5603-2092AB526C83}"/>
              </a:ext>
            </a:extLst>
          </p:cNvPr>
          <p:cNvSpPr/>
          <p:nvPr/>
        </p:nvSpPr>
        <p:spPr>
          <a:xfrm>
            <a:off x="260455" y="5580936"/>
            <a:ext cx="8665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</a:t>
            </a:r>
            <a:r>
              <a:rPr lang="pl-PL" b="1" dirty="0"/>
              <a:t>13</a:t>
            </a:r>
            <a:r>
              <a:rPr lang="nb-NO" b="1" dirty="0"/>
              <a:t>  </a:t>
            </a:r>
            <a:r>
              <a:rPr lang="nb-NO" dirty="0"/>
              <a:t>Til venstre er samvariasjonen ikke-lineær, og </a:t>
            </a:r>
            <a:r>
              <a:rPr lang="nb-NO" i="1" dirty="0"/>
              <a:t>r</a:t>
            </a:r>
            <a:r>
              <a:rPr lang="nb-NO" dirty="0"/>
              <a:t> bør ikke brukes. Til høyre er samvariasjonen lineær, og </a:t>
            </a:r>
            <a:r>
              <a:rPr lang="nb-NO" i="1" dirty="0"/>
              <a:t>r</a:t>
            </a:r>
            <a:r>
              <a:rPr lang="nb-NO" dirty="0"/>
              <a:t> kan brukes.</a:t>
            </a:r>
          </a:p>
        </p:txBody>
      </p:sp>
    </p:spTree>
    <p:extLst>
      <p:ext uri="{BB962C8B-B14F-4D97-AF65-F5344CB8AC3E}">
        <p14:creationId xmlns:p14="http://schemas.microsoft.com/office/powerpoint/2010/main" val="231570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FB3977D-DE11-764B-BFCA-3CB144AE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747" y="635723"/>
            <a:ext cx="5486344" cy="500296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328FC775-4948-B945-2ED6-FE4F81AA5532}"/>
              </a:ext>
            </a:extLst>
          </p:cNvPr>
          <p:cNvSpPr/>
          <p:nvPr/>
        </p:nvSpPr>
        <p:spPr>
          <a:xfrm>
            <a:off x="260455" y="5580936"/>
            <a:ext cx="8665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</a:t>
            </a:r>
            <a:r>
              <a:rPr lang="pl-PL" b="1" dirty="0"/>
              <a:t>14</a:t>
            </a:r>
            <a:r>
              <a:rPr lang="nb-NO" b="1" dirty="0"/>
              <a:t>  </a:t>
            </a:r>
            <a:r>
              <a:rPr lang="nb-NO" dirty="0"/>
              <a:t>En utbryter kan påvirke </a:t>
            </a:r>
            <a:r>
              <a:rPr lang="nb-NO" i="1" dirty="0"/>
              <a:t>r</a:t>
            </a:r>
            <a:r>
              <a:rPr lang="nb-NO" dirty="0"/>
              <a:t> i stor grad. Her er </a:t>
            </a:r>
            <a:r>
              <a:rPr lang="nb-NO" i="1" dirty="0"/>
              <a:t>r</a:t>
            </a:r>
            <a:r>
              <a:rPr lang="nb-NO" dirty="0"/>
              <a:t> = +0.14. Uten utbryter nede til høyre er korrelasjonen lik +1.</a:t>
            </a:r>
          </a:p>
          <a:p>
            <a:pPr algn="ctr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193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C44B2FB-9229-E246-9BB2-72B9E49D1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20" y="636240"/>
            <a:ext cx="8062646" cy="4821133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00CDC308-EA2C-06F8-1BA7-463714BEFB22}"/>
              </a:ext>
            </a:extLst>
          </p:cNvPr>
          <p:cNvSpPr/>
          <p:nvPr/>
        </p:nvSpPr>
        <p:spPr>
          <a:xfrm>
            <a:off x="617508" y="5549037"/>
            <a:ext cx="7960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</a:t>
            </a:r>
            <a:r>
              <a:rPr lang="pl-PL" b="1" dirty="0"/>
              <a:t>15</a:t>
            </a:r>
            <a:r>
              <a:rPr lang="nb-NO" b="1" dirty="0"/>
              <a:t>  </a:t>
            </a:r>
            <a:r>
              <a:rPr lang="nb-NO" dirty="0"/>
              <a:t>Regresjonslinja fanger opp den lineære samvariasjonen mellom scorene på kartleggingsprøven og til prøveeksamen.</a:t>
            </a:r>
          </a:p>
        </p:txBody>
      </p:sp>
    </p:spTree>
    <p:extLst>
      <p:ext uri="{BB962C8B-B14F-4D97-AF65-F5344CB8AC3E}">
        <p14:creationId xmlns:p14="http://schemas.microsoft.com/office/powerpoint/2010/main" val="403583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FF6332C-BE09-5ACB-4227-D893738DC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8704"/>
            <a:ext cx="9144000" cy="28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9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A2D8BF-0876-1CBF-54F8-178D30C8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50" y="722811"/>
            <a:ext cx="4744308" cy="4744308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641D0DAE-0F81-033C-F3C3-8E957AD595E4}"/>
              </a:ext>
            </a:extLst>
          </p:cNvPr>
          <p:cNvSpPr/>
          <p:nvPr/>
        </p:nvSpPr>
        <p:spPr>
          <a:xfrm>
            <a:off x="608799" y="5728989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493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8527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2D60FC5-02DE-81E1-DCAA-22477841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14" y="757650"/>
            <a:ext cx="4674806" cy="4683321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8E51D579-6B0D-15A1-D891-3F699CF29100}"/>
              </a:ext>
            </a:extLst>
          </p:cNvPr>
          <p:cNvSpPr/>
          <p:nvPr/>
        </p:nvSpPr>
        <p:spPr>
          <a:xfrm>
            <a:off x="608799" y="5728989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493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2557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905BAC5-8379-8C6C-E907-1AB1C7B80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1" t="4172" r="8292" b="3477"/>
          <a:stretch/>
        </p:blipFill>
        <p:spPr>
          <a:xfrm>
            <a:off x="2158406" y="850605"/>
            <a:ext cx="4809722" cy="4720859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8DE2043F-9C65-0BA8-231A-C5D59F44CA03}"/>
              </a:ext>
            </a:extLst>
          </p:cNvPr>
          <p:cNvSpPr/>
          <p:nvPr/>
        </p:nvSpPr>
        <p:spPr>
          <a:xfrm>
            <a:off x="608799" y="5728989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493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624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AD6ED2B-0969-6C54-BC5D-59B957258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2" t="2040" r="20315" b="3052"/>
          <a:stretch/>
        </p:blipFill>
        <p:spPr>
          <a:xfrm>
            <a:off x="1913860" y="1392865"/>
            <a:ext cx="5358810" cy="3987210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300F9123-4E6D-C22F-5D2C-49AD8893367A}"/>
              </a:ext>
            </a:extLst>
          </p:cNvPr>
          <p:cNvSpPr/>
          <p:nvPr/>
        </p:nvSpPr>
        <p:spPr>
          <a:xfrm>
            <a:off x="608799" y="5728989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494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689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38EE1EB-C1D8-2520-00B9-03C67B4BF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7" r="12757"/>
          <a:stretch/>
        </p:blipFill>
        <p:spPr>
          <a:xfrm>
            <a:off x="1180215" y="908316"/>
            <a:ext cx="6783572" cy="4420217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B43C79EE-4549-D487-941B-AF7DB13FB1C1}"/>
              </a:ext>
            </a:extLst>
          </p:cNvPr>
          <p:cNvSpPr/>
          <p:nvPr/>
        </p:nvSpPr>
        <p:spPr>
          <a:xfrm>
            <a:off x="739434" y="5580936"/>
            <a:ext cx="7673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</a:t>
            </a:r>
            <a:r>
              <a:rPr lang="pl-PL" b="1" dirty="0"/>
              <a:t>16</a:t>
            </a:r>
            <a:r>
              <a:rPr lang="nb-NO" b="1" dirty="0"/>
              <a:t>  </a:t>
            </a:r>
            <a:r>
              <a:rPr lang="nb-NO" dirty="0"/>
              <a:t>Arealet av de fire kvadratene er </a:t>
            </a:r>
            <a:r>
              <a:rPr lang="nb-NO" i="1" dirty="0"/>
              <a:t>SSR</a:t>
            </a:r>
            <a:r>
              <a:rPr lang="nb-NO" dirty="0"/>
              <a:t> = 9.90. Ingen andre linjer har mindre </a:t>
            </a:r>
            <a:r>
              <a:rPr lang="nb-NO" i="1" dirty="0"/>
              <a:t>SSR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37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A404DD-6F72-D70F-2DF1-8D3828E4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661" y="731515"/>
            <a:ext cx="5203161" cy="4964848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912CCC31-179E-121B-6343-8B33D83B46EF}"/>
              </a:ext>
            </a:extLst>
          </p:cNvPr>
          <p:cNvSpPr/>
          <p:nvPr/>
        </p:nvSpPr>
        <p:spPr>
          <a:xfrm>
            <a:off x="608799" y="5816079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495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235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AAD6C1-F91E-D6B3-C262-5463977C7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48" y="692138"/>
            <a:ext cx="6869854" cy="5048750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45760915-C822-33AD-1EA2-224A55DB0F4B}"/>
              </a:ext>
            </a:extLst>
          </p:cNvPr>
          <p:cNvSpPr/>
          <p:nvPr/>
        </p:nvSpPr>
        <p:spPr>
          <a:xfrm>
            <a:off x="608799" y="5816079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496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554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788593-C1D1-EC4E-4CE0-4DA03C4A2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322"/>
          <a:stretch/>
        </p:blipFill>
        <p:spPr>
          <a:xfrm>
            <a:off x="2113092" y="744276"/>
            <a:ext cx="4931315" cy="4991700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824AC4EF-342E-F5CF-D776-1D26E226385E}"/>
              </a:ext>
            </a:extLst>
          </p:cNvPr>
          <p:cNvSpPr/>
          <p:nvPr/>
        </p:nvSpPr>
        <p:spPr>
          <a:xfrm>
            <a:off x="608799" y="5858611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498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8574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C071C55-5B8E-EACB-A945-9115A78A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007"/>
            <a:ext cx="9144000" cy="4799724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D09FC021-B6D1-7D42-6389-4583CCB64919}"/>
              </a:ext>
            </a:extLst>
          </p:cNvPr>
          <p:cNvSpPr/>
          <p:nvPr/>
        </p:nvSpPr>
        <p:spPr>
          <a:xfrm>
            <a:off x="608799" y="5816079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502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5030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1A02E94-B5D7-D36C-ED88-4131DD991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76" y="757645"/>
            <a:ext cx="6541048" cy="4816934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8FFFB753-8530-12CC-C145-B8FE8CBA8A50}"/>
              </a:ext>
            </a:extLst>
          </p:cNvPr>
          <p:cNvSpPr/>
          <p:nvPr/>
        </p:nvSpPr>
        <p:spPr>
          <a:xfrm>
            <a:off x="608799" y="5816079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502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292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7FE9DA2-9395-D75C-7C18-A1317A3F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64" y="764362"/>
            <a:ext cx="6068272" cy="4572638"/>
          </a:xfrm>
          <a:prstGeom prst="rect">
            <a:avLst/>
          </a:prstGeom>
        </p:spPr>
      </p:pic>
      <p:sp>
        <p:nvSpPr>
          <p:cNvPr id="6" name="Rektangel 9">
            <a:extLst>
              <a:ext uri="{FF2B5EF4-FFF2-40B4-BE49-F238E27FC236}">
                <a16:creationId xmlns:a16="http://schemas.microsoft.com/office/drawing/2014/main" id="{7902646B-2F18-E2C8-63A6-52AEE892EC3B}"/>
              </a:ext>
            </a:extLst>
          </p:cNvPr>
          <p:cNvSpPr/>
          <p:nvPr/>
        </p:nvSpPr>
        <p:spPr>
          <a:xfrm>
            <a:off x="1583738" y="5506148"/>
            <a:ext cx="597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20.1  </a:t>
            </a:r>
            <a:r>
              <a:rPr lang="nb-NO" dirty="0"/>
              <a:t>Spredningsdiagram. Sammenhengen mellom ansiennitet og lønn</a:t>
            </a:r>
            <a:r>
              <a:rPr lang="pl-PL" dirty="0"/>
              <a:t>.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5659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B501C30-29A9-3839-50A5-A07A90EF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02" y="714102"/>
            <a:ext cx="4851196" cy="4970627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86DBDED3-8DA6-A600-4D62-D8295130B2C2}"/>
              </a:ext>
            </a:extLst>
          </p:cNvPr>
          <p:cNvSpPr/>
          <p:nvPr/>
        </p:nvSpPr>
        <p:spPr>
          <a:xfrm>
            <a:off x="608799" y="5816079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503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6223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229078-30E7-CA66-3CA0-85FC26AD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529"/>
            <a:ext cx="9144000" cy="4487334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15446512-499F-4D99-1075-F289E76AFB26}"/>
              </a:ext>
            </a:extLst>
          </p:cNvPr>
          <p:cNvSpPr/>
          <p:nvPr/>
        </p:nvSpPr>
        <p:spPr>
          <a:xfrm>
            <a:off x="608799" y="5816079"/>
            <a:ext cx="796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507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4151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4FE545-70A1-ADF9-3266-1E926DE31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17"/>
          <a:stretch/>
        </p:blipFill>
        <p:spPr>
          <a:xfrm>
            <a:off x="0" y="1275904"/>
            <a:ext cx="9144000" cy="43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37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D4100A8-19B1-2F75-2E68-6E4E1C5BF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46"/>
          <a:stretch/>
        </p:blipFill>
        <p:spPr>
          <a:xfrm>
            <a:off x="69672" y="2636873"/>
            <a:ext cx="9022080" cy="164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CFB01C2-C0FD-4935-D022-EBBC2E33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841" y="728105"/>
            <a:ext cx="4648060" cy="395732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B00BE46C-6D3E-BA7D-45BE-424B47087433}"/>
              </a:ext>
            </a:extLst>
          </p:cNvPr>
          <p:cNvSpPr/>
          <p:nvPr/>
        </p:nvSpPr>
        <p:spPr>
          <a:xfrm>
            <a:off x="739434" y="4834926"/>
            <a:ext cx="7916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1</a:t>
            </a:r>
            <a:r>
              <a:rPr lang="nb-NO" b="1" dirty="0"/>
              <a:t>  </a:t>
            </a:r>
            <a:r>
              <a:rPr lang="nb-NO" dirty="0"/>
              <a:t>Sammenheng mellom inntekt i millioner NOK (</a:t>
            </a:r>
            <a:r>
              <a:rPr lang="nb-NO" i="1" dirty="0"/>
              <a:t>y</a:t>
            </a:r>
            <a:r>
              <a:rPr lang="nb-NO" dirty="0"/>
              <a:t>) og antall års utdanning (</a:t>
            </a:r>
            <a:r>
              <a:rPr lang="nb-NO" i="1" dirty="0"/>
              <a:t>x</a:t>
            </a:r>
            <a:r>
              <a:rPr lang="nb-NO" dirty="0"/>
              <a:t>) utover grunn­skolen. I denne populasjonen er </a:t>
            </a:r>
            <a:r>
              <a:rPr lang="nb-NO" i="1" dirty="0"/>
              <a:t>ß</a:t>
            </a:r>
            <a:r>
              <a:rPr lang="nb-NO" baseline="-25000" dirty="0"/>
              <a:t>0</a:t>
            </a:r>
            <a:r>
              <a:rPr lang="nb-NO" dirty="0"/>
              <a:t> = 0.4 og ß</a:t>
            </a:r>
            <a:r>
              <a:rPr lang="nb-NO" baseline="-25000" dirty="0"/>
              <a:t>1</a:t>
            </a:r>
            <a:r>
              <a:rPr lang="nb-NO" dirty="0"/>
              <a:t> = 0.05. For </a:t>
            </a:r>
            <a:r>
              <a:rPr lang="nb-NO" i="1" dirty="0"/>
              <a:t>x</a:t>
            </a:r>
            <a:r>
              <a:rPr lang="nb-NO" dirty="0"/>
              <a:t> = 2, 4 og </a:t>
            </a:r>
            <a:r>
              <a:rPr lang="nb-NO" i="1" dirty="0"/>
              <a:t>x</a:t>
            </a:r>
            <a:r>
              <a:rPr lang="nb-NO" dirty="0"/>
              <a:t> = 6 har vi tegnet inn den normalfordelte tetthetskurven for </a:t>
            </a:r>
            <a:r>
              <a:rPr lang="nb-NO" i="1" dirty="0"/>
              <a:t>y</a:t>
            </a:r>
            <a:r>
              <a:rPr lang="nb-NO" dirty="0"/>
              <a:t>. </a:t>
            </a:r>
          </a:p>
          <a:p>
            <a:pPr algn="ctr"/>
            <a:r>
              <a:rPr lang="nb-NO" dirty="0"/>
              <a:t>Gjennomsnittet til </a:t>
            </a:r>
            <a:r>
              <a:rPr lang="nb-NO" i="1" dirty="0"/>
              <a:t>y</a:t>
            </a:r>
            <a:r>
              <a:rPr lang="nb-NO" dirty="0"/>
              <a:t> flytter seg lineært som </a:t>
            </a:r>
            <a:r>
              <a:rPr lang="nb-NO" i="1" dirty="0"/>
              <a:t>µ</a:t>
            </a:r>
            <a:r>
              <a:rPr lang="nb-NO" i="1" baseline="-25000" dirty="0"/>
              <a:t>y|x </a:t>
            </a:r>
            <a:r>
              <a:rPr lang="nb-NO" dirty="0"/>
              <a:t>= 0.4 + 0.05 · </a:t>
            </a:r>
            <a:r>
              <a:rPr lang="nb-NO" i="1" dirty="0"/>
              <a:t>x</a:t>
            </a:r>
            <a:r>
              <a:rPr lang="nb-NO" dirty="0"/>
              <a:t>, og spredningen er den samme for alle </a:t>
            </a:r>
            <a:r>
              <a:rPr lang="nb-NO" i="1" dirty="0"/>
              <a:t>x</a:t>
            </a:r>
            <a:r>
              <a:rPr lang="nb-NO" dirty="0"/>
              <a:t>-verdier.</a:t>
            </a:r>
          </a:p>
        </p:txBody>
      </p:sp>
    </p:spTree>
    <p:extLst>
      <p:ext uri="{BB962C8B-B14F-4D97-AF65-F5344CB8AC3E}">
        <p14:creationId xmlns:p14="http://schemas.microsoft.com/office/powerpoint/2010/main" val="2214210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0BC9031-9ED7-3649-02F7-29C07E5C8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09" y="723012"/>
            <a:ext cx="4705041" cy="3975073"/>
          </a:xfrm>
          <a:prstGeom prst="rect">
            <a:avLst/>
          </a:prstGeom>
        </p:spPr>
      </p:pic>
      <p:sp>
        <p:nvSpPr>
          <p:cNvPr id="6" name="Rektangel 9">
            <a:extLst>
              <a:ext uri="{FF2B5EF4-FFF2-40B4-BE49-F238E27FC236}">
                <a16:creationId xmlns:a16="http://schemas.microsoft.com/office/drawing/2014/main" id="{43EC7C76-D89F-898B-38E1-5DA0B0182C90}"/>
              </a:ext>
            </a:extLst>
          </p:cNvPr>
          <p:cNvSpPr/>
          <p:nvPr/>
        </p:nvSpPr>
        <p:spPr>
          <a:xfrm>
            <a:off x="739434" y="5074104"/>
            <a:ext cx="7916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2</a:t>
            </a:r>
            <a:r>
              <a:rPr lang="nb-NO" b="1" dirty="0"/>
              <a:t>  </a:t>
            </a:r>
            <a:r>
              <a:rPr lang="nb-NO" dirty="0"/>
              <a:t>For </a:t>
            </a:r>
            <a:r>
              <a:rPr lang="nb-NO" i="1" dirty="0"/>
              <a:t>x</a:t>
            </a:r>
            <a:r>
              <a:rPr lang="nb-NO" dirty="0"/>
              <a:t> = 2, 4 og </a:t>
            </a:r>
            <a:r>
              <a:rPr lang="nb-NO" i="1" dirty="0"/>
              <a:t>x</a:t>
            </a:r>
            <a:r>
              <a:rPr lang="nb-NO" dirty="0"/>
              <a:t> = 6 (år) er </a:t>
            </a:r>
            <a:r>
              <a:rPr lang="nb-NO" i="1" dirty="0"/>
              <a:t>y</a:t>
            </a:r>
            <a:r>
              <a:rPr lang="nb-NO" dirty="0"/>
              <a:t> normalfordelt. Men standard­avviket </a:t>
            </a:r>
            <a:r>
              <a:rPr lang="nb-NO" i="1" dirty="0"/>
              <a:t>σ</a:t>
            </a:r>
            <a:r>
              <a:rPr lang="nb-NO" i="1" baseline="-25000" dirty="0"/>
              <a:t>ε</a:t>
            </a:r>
            <a:r>
              <a:rPr lang="nb-NO" dirty="0"/>
              <a:t> til </a:t>
            </a:r>
            <a:r>
              <a:rPr lang="nb-NO" i="1" dirty="0"/>
              <a:t>y</a:t>
            </a:r>
            <a:r>
              <a:rPr lang="nb-NO" dirty="0"/>
              <a:t> øker når </a:t>
            </a:r>
            <a:r>
              <a:rPr lang="nb-NO" i="1" dirty="0"/>
              <a:t>x</a:t>
            </a:r>
            <a:r>
              <a:rPr lang="nb-NO" dirty="0"/>
              <a:t> øker. Antagelsen om homoskedastisitet er brutt, og vi har heteroskedastiske feilledd. </a:t>
            </a:r>
          </a:p>
        </p:txBody>
      </p:sp>
    </p:spTree>
    <p:extLst>
      <p:ext uri="{BB962C8B-B14F-4D97-AF65-F5344CB8AC3E}">
        <p14:creationId xmlns:p14="http://schemas.microsoft.com/office/powerpoint/2010/main" val="372466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A0F3C57-A8E4-C797-79D6-B636F091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61" y="645009"/>
            <a:ext cx="4729477" cy="4921034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E114A64F-D7C9-3D43-8954-8DD85A2B7A3B}"/>
              </a:ext>
            </a:extLst>
          </p:cNvPr>
          <p:cNvSpPr/>
          <p:nvPr/>
        </p:nvSpPr>
        <p:spPr>
          <a:xfrm>
            <a:off x="600091" y="5589637"/>
            <a:ext cx="7916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3</a:t>
            </a:r>
            <a:r>
              <a:rPr lang="nb-NO" b="1" dirty="0"/>
              <a:t>  </a:t>
            </a:r>
            <a:r>
              <a:rPr lang="nb-NO" dirty="0"/>
              <a:t>Spredningsdiagram med homoskedastisitet. Den enkle lineære regresjonsmodellen kan brukes.</a:t>
            </a:r>
          </a:p>
        </p:txBody>
      </p:sp>
    </p:spTree>
    <p:extLst>
      <p:ext uri="{BB962C8B-B14F-4D97-AF65-F5344CB8AC3E}">
        <p14:creationId xmlns:p14="http://schemas.microsoft.com/office/powerpoint/2010/main" val="2742312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CABCF4-F6B0-EB68-A89B-054419EC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36" y="661857"/>
            <a:ext cx="4682795" cy="4859382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7C251731-7363-97D2-BA18-3076EB7C7FA0}"/>
              </a:ext>
            </a:extLst>
          </p:cNvPr>
          <p:cNvSpPr/>
          <p:nvPr/>
        </p:nvSpPr>
        <p:spPr>
          <a:xfrm>
            <a:off x="600091" y="5589637"/>
            <a:ext cx="7916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4</a:t>
            </a:r>
            <a:r>
              <a:rPr lang="nb-NO" b="1" dirty="0"/>
              <a:t>  </a:t>
            </a:r>
            <a:r>
              <a:rPr lang="nb-NO" dirty="0"/>
              <a:t>Spredningsdiagram med heteroskedastisitet. Den enkle lineære regresjonsmodellen kan ikke brukes på grunn av heteroskedastiske feilledd.</a:t>
            </a:r>
          </a:p>
        </p:txBody>
      </p:sp>
    </p:spTree>
    <p:extLst>
      <p:ext uri="{BB962C8B-B14F-4D97-AF65-F5344CB8AC3E}">
        <p14:creationId xmlns:p14="http://schemas.microsoft.com/office/powerpoint/2010/main" val="1753084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6FA9A97-1375-3917-5096-67DB6C09B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054" y="696684"/>
            <a:ext cx="4954878" cy="478971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B275DC64-D99C-450D-9C34-688C1229AEF6}"/>
              </a:ext>
            </a:extLst>
          </p:cNvPr>
          <p:cNvSpPr/>
          <p:nvPr/>
        </p:nvSpPr>
        <p:spPr>
          <a:xfrm>
            <a:off x="600091" y="5589637"/>
            <a:ext cx="7916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5</a:t>
            </a:r>
            <a:r>
              <a:rPr lang="nb-NO" b="1" dirty="0"/>
              <a:t>  </a:t>
            </a:r>
            <a:r>
              <a:rPr lang="nb-NO" dirty="0"/>
              <a:t>Spredningsdiagram med ikke-lineær trend. Den enkle lineære regresjonsmodellen kan ikke brukes på grunn av ikke-linearitet.</a:t>
            </a:r>
          </a:p>
        </p:txBody>
      </p:sp>
    </p:spTree>
    <p:extLst>
      <p:ext uri="{BB962C8B-B14F-4D97-AF65-F5344CB8AC3E}">
        <p14:creationId xmlns:p14="http://schemas.microsoft.com/office/powerpoint/2010/main" val="3457304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A4C8BD3-CBBD-2240-43F2-E7F7D9428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04" y="718126"/>
            <a:ext cx="7194676" cy="4813163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8EBCC66B-9AE6-4A3C-466E-F3AE64781F15}"/>
              </a:ext>
            </a:extLst>
          </p:cNvPr>
          <p:cNvSpPr/>
          <p:nvPr/>
        </p:nvSpPr>
        <p:spPr>
          <a:xfrm>
            <a:off x="600091" y="5744568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543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068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E19F019-26B3-AA22-53F5-810F573A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02" y="669848"/>
            <a:ext cx="5864557" cy="4788202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8FB81ABA-90B3-CB59-D446-F5197A744638}"/>
              </a:ext>
            </a:extLst>
          </p:cNvPr>
          <p:cNvSpPr/>
          <p:nvPr/>
        </p:nvSpPr>
        <p:spPr>
          <a:xfrm>
            <a:off x="1583738" y="5580579"/>
            <a:ext cx="597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20.2  </a:t>
            </a:r>
            <a:r>
              <a:rPr lang="nb-NO" dirty="0"/>
              <a:t>Spredningsdiagram for prosentscore på kartleggings­prøve vs. prøveeksamen. 100 studenter.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3240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58420B-55A0-E647-BFA6-E07C58529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31" y="940360"/>
            <a:ext cx="8335538" cy="4315427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A59F5979-8FD9-DA24-5CF3-C6C29C329D7C}"/>
              </a:ext>
            </a:extLst>
          </p:cNvPr>
          <p:cNvSpPr/>
          <p:nvPr/>
        </p:nvSpPr>
        <p:spPr>
          <a:xfrm>
            <a:off x="600091" y="5589637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6</a:t>
            </a:r>
            <a:r>
              <a:rPr lang="nb-NO" b="1" dirty="0"/>
              <a:t>  </a:t>
            </a:r>
            <a:r>
              <a:rPr lang="nb-NO" dirty="0"/>
              <a:t>QQ-plott for residualene viser en tilnærmet rett linje</a:t>
            </a:r>
            <a:r>
              <a:rPr lang="pl-PL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1224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302DE68-42A8-15B7-D8B4-29697649E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83" y="725901"/>
            <a:ext cx="5786866" cy="5052230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72DC973D-724C-E191-6B2D-B6644638F946}"/>
              </a:ext>
            </a:extLst>
          </p:cNvPr>
          <p:cNvSpPr/>
          <p:nvPr/>
        </p:nvSpPr>
        <p:spPr>
          <a:xfrm>
            <a:off x="600091" y="5877026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544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989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1DB332A-57CA-33F9-FE2A-DA49A7B6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32" y="731302"/>
            <a:ext cx="5023535" cy="489229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5724E4E0-108F-0AB7-1AE9-B9286F5F7D5D}"/>
              </a:ext>
            </a:extLst>
          </p:cNvPr>
          <p:cNvSpPr/>
          <p:nvPr/>
        </p:nvSpPr>
        <p:spPr>
          <a:xfrm>
            <a:off x="600091" y="5816063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7</a:t>
            </a:r>
            <a:r>
              <a:rPr lang="nb-NO" b="1" dirty="0"/>
              <a:t>  </a:t>
            </a:r>
            <a:r>
              <a:rPr lang="nb-NO" dirty="0"/>
              <a:t>Spredningsdiagram for analytikerens utvalg</a:t>
            </a:r>
            <a:r>
              <a:rPr lang="pl-PL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4291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96BFD01-F051-A6F9-D0A0-3EE9F2CAD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811955"/>
            <a:ext cx="8438606" cy="4571171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729026AE-E428-407B-AF5F-2EE7BEF7A095}"/>
              </a:ext>
            </a:extLst>
          </p:cNvPr>
          <p:cNvSpPr/>
          <p:nvPr/>
        </p:nvSpPr>
        <p:spPr>
          <a:xfrm>
            <a:off x="600091" y="5650598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8</a:t>
            </a:r>
            <a:r>
              <a:rPr lang="nb-NO" b="1" dirty="0"/>
              <a:t>  </a:t>
            </a:r>
            <a:r>
              <a:rPr lang="nb-NO" dirty="0"/>
              <a:t>Verken </a:t>
            </a:r>
            <a:r>
              <a:rPr lang="nb-NO" i="1" dirty="0"/>
              <a:t>x</a:t>
            </a:r>
            <a:r>
              <a:rPr lang="nb-NO" dirty="0"/>
              <a:t> eller </a:t>
            </a:r>
            <a:r>
              <a:rPr lang="nb-NO" i="1" dirty="0"/>
              <a:t>y</a:t>
            </a:r>
            <a:r>
              <a:rPr lang="nb-NO" dirty="0"/>
              <a:t> er nær normalfordelte</a:t>
            </a:r>
            <a:r>
              <a:rPr lang="pl-PL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8370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1DA9319-C609-BB27-6337-5AD090B1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98" y="740229"/>
            <a:ext cx="4820783" cy="4806769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51396654-5A71-9420-C7A9-49F9D7358CF0}"/>
              </a:ext>
            </a:extLst>
          </p:cNvPr>
          <p:cNvSpPr/>
          <p:nvPr/>
        </p:nvSpPr>
        <p:spPr>
          <a:xfrm>
            <a:off x="600091" y="5755104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9</a:t>
            </a:r>
            <a:r>
              <a:rPr lang="nb-NO" b="1" dirty="0"/>
              <a:t>  </a:t>
            </a:r>
            <a:r>
              <a:rPr lang="nb-NO" dirty="0"/>
              <a:t>QQ-plott for </a:t>
            </a:r>
            <a:r>
              <a:rPr lang="nb-NO" i="1" dirty="0"/>
              <a:t>y</a:t>
            </a:r>
            <a:r>
              <a:rPr lang="pl-PL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8547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B20B477-8547-6D2E-A7B0-975AEAF5C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4" y="801720"/>
            <a:ext cx="8325394" cy="4456091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5F178DD9-DFC1-DEFD-2CF8-C71942A79F7B}"/>
              </a:ext>
            </a:extLst>
          </p:cNvPr>
          <p:cNvSpPr/>
          <p:nvPr/>
        </p:nvSpPr>
        <p:spPr>
          <a:xfrm>
            <a:off x="600091" y="5755104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10</a:t>
            </a:r>
            <a:r>
              <a:rPr lang="nb-NO" b="1" dirty="0"/>
              <a:t>  </a:t>
            </a:r>
            <a:r>
              <a:rPr lang="nb-NO" dirty="0"/>
              <a:t>Residualene er nær normalfordelte</a:t>
            </a:r>
            <a:r>
              <a:rPr lang="pl-PL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8294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FE1A3A9-582D-9A80-854E-46D84C6A9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257" y="705390"/>
            <a:ext cx="4863788" cy="4961515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F71B85CA-2741-0784-53FF-89CB584366C1}"/>
              </a:ext>
            </a:extLst>
          </p:cNvPr>
          <p:cNvSpPr/>
          <p:nvPr/>
        </p:nvSpPr>
        <p:spPr>
          <a:xfrm>
            <a:off x="600091" y="5755104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11</a:t>
            </a:r>
            <a:r>
              <a:rPr lang="nb-NO" b="1" dirty="0"/>
              <a:t>  </a:t>
            </a:r>
            <a:r>
              <a:rPr lang="nb-NO" dirty="0"/>
              <a:t>Residualdiagram</a:t>
            </a:r>
            <a:r>
              <a:rPr lang="pl-PL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2118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60D8F95-1291-C416-F514-652A01B82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39" y="661100"/>
            <a:ext cx="7159096" cy="4891167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C2A07D65-8494-F84D-DAD3-A1AC350D5481}"/>
              </a:ext>
            </a:extLst>
          </p:cNvPr>
          <p:cNvSpPr/>
          <p:nvPr/>
        </p:nvSpPr>
        <p:spPr>
          <a:xfrm>
            <a:off x="600091" y="5624469"/>
            <a:ext cx="7916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12</a:t>
            </a:r>
            <a:r>
              <a:rPr lang="nb-NO" b="1" dirty="0"/>
              <a:t>  </a:t>
            </a:r>
            <a:r>
              <a:rPr lang="nb-NO" dirty="0"/>
              <a:t>Til venstre er residualene små, og </a:t>
            </a:r>
            <a:r>
              <a:rPr lang="nb-NO" i="1" dirty="0"/>
              <a:t>s</a:t>
            </a:r>
            <a:r>
              <a:rPr lang="nb-NO" i="1" baseline="-25000" dirty="0"/>
              <a:t>e</a:t>
            </a:r>
            <a:r>
              <a:rPr lang="nb-NO" dirty="0"/>
              <a:t> er liten. Til høyre er regresjonsmodellen mindre presis, med store residualer og stor </a:t>
            </a:r>
            <a:r>
              <a:rPr lang="nb-NO" i="1" dirty="0"/>
              <a:t>s</a:t>
            </a:r>
            <a:r>
              <a:rPr lang="nb-NO" i="1" baseline="-25000" dirty="0"/>
              <a:t>e</a:t>
            </a:r>
            <a:r>
              <a:rPr lang="pl-PL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7713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07FA033-9DD0-77A0-E4C9-94AFB5BB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74" y="877622"/>
            <a:ext cx="6820852" cy="4458322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DA1AC248-711D-92E8-D60B-E4C8253A607A}"/>
              </a:ext>
            </a:extLst>
          </p:cNvPr>
          <p:cNvSpPr/>
          <p:nvPr/>
        </p:nvSpPr>
        <p:spPr>
          <a:xfrm>
            <a:off x="600091" y="5624469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548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5976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5C2A7B1-5155-EA6F-E38C-D77DB4959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95" y="1452286"/>
            <a:ext cx="6154009" cy="3953427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F2B7E20C-0CAB-A561-F41A-BFE16A6E2C45}"/>
              </a:ext>
            </a:extLst>
          </p:cNvPr>
          <p:cNvSpPr/>
          <p:nvPr/>
        </p:nvSpPr>
        <p:spPr>
          <a:xfrm>
            <a:off x="600091" y="5624469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13  </a:t>
            </a:r>
            <a:r>
              <a:rPr lang="pl-PL" dirty="0" err="1"/>
              <a:t>Utvalgsfordelingen</a:t>
            </a:r>
            <a:r>
              <a:rPr lang="pl-PL" dirty="0"/>
              <a:t> </a:t>
            </a:r>
            <a:r>
              <a:rPr lang="pl-PL" dirty="0" err="1"/>
              <a:t>til</a:t>
            </a:r>
            <a:endParaRPr lang="nb-NO" kern="600" baseline="-25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32193D-845F-8D3D-12B4-302FAE188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770" y="5672919"/>
            <a:ext cx="241200" cy="3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8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1470C0A-172E-15D8-B18D-3B5F4006A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33" y="710591"/>
            <a:ext cx="5439534" cy="4801270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3457826E-F0D8-A739-7B1E-4E6AD60402E5}"/>
              </a:ext>
            </a:extLst>
          </p:cNvPr>
          <p:cNvSpPr/>
          <p:nvPr/>
        </p:nvSpPr>
        <p:spPr>
          <a:xfrm>
            <a:off x="964305" y="5591212"/>
            <a:ext cx="7213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20.3  </a:t>
            </a:r>
            <a:r>
              <a:rPr lang="nb-NO" dirty="0"/>
              <a:t>Spredningsdiagram for prosentscore på kartleggingsprøve vs. prøveeksamen. Fargen på punktene avhenger av gruppetilfredshet.</a:t>
            </a:r>
          </a:p>
        </p:txBody>
      </p:sp>
    </p:spTree>
    <p:extLst>
      <p:ext uri="{BB962C8B-B14F-4D97-AF65-F5344CB8AC3E}">
        <p14:creationId xmlns:p14="http://schemas.microsoft.com/office/powerpoint/2010/main" val="3886274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EB32102-8EEB-1B2E-ED23-CBE145AE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4" y="776173"/>
            <a:ext cx="6026437" cy="479806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9CF38B68-246A-8F50-9103-DE13522CC489}"/>
              </a:ext>
            </a:extLst>
          </p:cNvPr>
          <p:cNvSpPr/>
          <p:nvPr/>
        </p:nvSpPr>
        <p:spPr>
          <a:xfrm>
            <a:off x="600091" y="5774539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550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3083193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B68314E-5856-D332-0369-3C08CAA3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94" y="661849"/>
            <a:ext cx="4851335" cy="5020488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C37E4D8D-FC16-3AB0-CD80-B85A227ACA5B}"/>
              </a:ext>
            </a:extLst>
          </p:cNvPr>
          <p:cNvSpPr/>
          <p:nvPr/>
        </p:nvSpPr>
        <p:spPr>
          <a:xfrm>
            <a:off x="613557" y="5818108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14  </a:t>
            </a:r>
            <a:r>
              <a:rPr lang="pl-PL" dirty="0"/>
              <a:t>Diagram for </a:t>
            </a:r>
            <a:r>
              <a:rPr lang="pl-PL" dirty="0" err="1"/>
              <a:t>metodeboksen</a:t>
            </a:r>
            <a:r>
              <a:rPr lang="pl-PL" dirty="0"/>
              <a:t> for </a:t>
            </a:r>
            <a:r>
              <a:rPr lang="pl-PL" dirty="0" err="1"/>
              <a:t>konfidens­intervall</a:t>
            </a:r>
            <a:r>
              <a:rPr lang="pl-PL" dirty="0"/>
              <a:t> i </a:t>
            </a:r>
            <a:r>
              <a:rPr lang="pl-PL" dirty="0" err="1"/>
              <a:t>regresjon</a:t>
            </a:r>
            <a:r>
              <a:rPr lang="pl-PL" dirty="0"/>
              <a:t>.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1753267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4CD104A-9C25-A0BC-36B5-EFD0E761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49" y="893929"/>
            <a:ext cx="4667901" cy="4686954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1E28AA5B-F6E2-BCDE-47FD-D6F61D868D76}"/>
              </a:ext>
            </a:extLst>
          </p:cNvPr>
          <p:cNvSpPr/>
          <p:nvPr/>
        </p:nvSpPr>
        <p:spPr>
          <a:xfrm>
            <a:off x="600091" y="5789931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554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1214021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C3BA31F-5E4D-74E4-14D2-00D8CA76B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724709"/>
            <a:ext cx="8647611" cy="494340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0F9FAB9B-0F08-EFF4-EE2A-775AC9C5F22D}"/>
              </a:ext>
            </a:extLst>
          </p:cNvPr>
          <p:cNvSpPr/>
          <p:nvPr/>
        </p:nvSpPr>
        <p:spPr>
          <a:xfrm>
            <a:off x="600091" y="5789931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555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2360447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BD2EE6C-3BFF-896B-D63A-B894B31C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42" y="731520"/>
            <a:ext cx="7311916" cy="4927788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E50B7020-3483-F0EF-35A5-35AAC05269DF}"/>
              </a:ext>
            </a:extLst>
          </p:cNvPr>
          <p:cNvSpPr/>
          <p:nvPr/>
        </p:nvSpPr>
        <p:spPr>
          <a:xfrm>
            <a:off x="613557" y="5818108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2</a:t>
            </a:r>
            <a:r>
              <a:rPr lang="nb-NO" b="1" dirty="0"/>
              <a:t>.</a:t>
            </a:r>
            <a:r>
              <a:rPr lang="pl-PL" b="1" dirty="0"/>
              <a:t>15  </a:t>
            </a:r>
            <a:r>
              <a:rPr lang="pl-PL" dirty="0"/>
              <a:t>95 % </a:t>
            </a:r>
            <a:r>
              <a:rPr lang="pl-PL" dirty="0" err="1"/>
              <a:t>prediksjonsintervall</a:t>
            </a:r>
            <a:r>
              <a:rPr lang="pl-PL" dirty="0"/>
              <a:t> for </a:t>
            </a:r>
            <a:r>
              <a:rPr lang="pl-PL" dirty="0" err="1"/>
              <a:t>EUR</a:t>
            </a:r>
            <a:r>
              <a:rPr lang="pl-PL" baseline="-25000" dirty="0" err="1"/>
              <a:t>ny</a:t>
            </a:r>
            <a:r>
              <a:rPr lang="pl-PL" dirty="0"/>
              <a:t> = 11.1 i </a:t>
            </a:r>
            <a:r>
              <a:rPr lang="pl-PL" dirty="0" err="1"/>
              <a:t>rødt</a:t>
            </a:r>
            <a:r>
              <a:rPr lang="pl-PL" dirty="0"/>
              <a:t>.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2494525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444E118-3ADA-D994-4692-332B44FF6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49" y="1804761"/>
            <a:ext cx="4667901" cy="3248478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8874A55C-0A8D-7248-D250-CBAC167BB15F}"/>
              </a:ext>
            </a:extLst>
          </p:cNvPr>
          <p:cNvSpPr/>
          <p:nvPr/>
        </p:nvSpPr>
        <p:spPr>
          <a:xfrm>
            <a:off x="613557" y="5382682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560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2997893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D7E365D-AA26-81B7-3AB8-973B8FB44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2"/>
          <a:stretch/>
        </p:blipFill>
        <p:spPr>
          <a:xfrm>
            <a:off x="2990192" y="655091"/>
            <a:ext cx="3163616" cy="5248994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F87445DE-BFA6-C7D8-A9D8-7E20AB175E1D}"/>
              </a:ext>
            </a:extLst>
          </p:cNvPr>
          <p:cNvSpPr/>
          <p:nvPr/>
        </p:nvSpPr>
        <p:spPr>
          <a:xfrm>
            <a:off x="613557" y="5909428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564  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17109558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1AC35D-3194-ABA3-0A5F-9D378C416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12"/>
          <a:stretch/>
        </p:blipFill>
        <p:spPr>
          <a:xfrm>
            <a:off x="1733154" y="1049572"/>
            <a:ext cx="5677692" cy="4504610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4A860932-5DC5-06C2-8F7B-7867257FA8CC}"/>
              </a:ext>
            </a:extLst>
          </p:cNvPr>
          <p:cNvSpPr/>
          <p:nvPr/>
        </p:nvSpPr>
        <p:spPr>
          <a:xfrm>
            <a:off x="613557" y="5742454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565  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20306864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E960B1-A049-4A1B-FC17-8B0953412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2"/>
          <a:stretch/>
        </p:blipFill>
        <p:spPr>
          <a:xfrm>
            <a:off x="1718860" y="707666"/>
            <a:ext cx="5706271" cy="4957061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6DF9ACF0-FF80-A7FF-1A65-737F03C2E0EA}"/>
              </a:ext>
            </a:extLst>
          </p:cNvPr>
          <p:cNvSpPr/>
          <p:nvPr/>
        </p:nvSpPr>
        <p:spPr>
          <a:xfrm>
            <a:off x="613557" y="5816885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565  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3002811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AA57DAF-D224-3BD6-D168-88D9894A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658677"/>
            <a:ext cx="8613350" cy="35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7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88A09D7-95A1-1683-9DD7-F533C8353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71" y="718722"/>
            <a:ext cx="5646692" cy="4739869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B9DFB805-E5CF-1344-6C70-0B58675D7AA6}"/>
              </a:ext>
            </a:extLst>
          </p:cNvPr>
          <p:cNvSpPr/>
          <p:nvPr/>
        </p:nvSpPr>
        <p:spPr>
          <a:xfrm>
            <a:off x="669338" y="5580579"/>
            <a:ext cx="781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20.4  </a:t>
            </a:r>
            <a:r>
              <a:rPr lang="nb-NO" dirty="0"/>
              <a:t>Spredningsdiagram for prosentscore på kartleggingsprøve vs. prøveeksamen. Med fargekode for gruppetilfredshet, pluss utglattingskurve.</a:t>
            </a:r>
          </a:p>
        </p:txBody>
      </p:sp>
    </p:spTree>
    <p:extLst>
      <p:ext uri="{BB962C8B-B14F-4D97-AF65-F5344CB8AC3E}">
        <p14:creationId xmlns:p14="http://schemas.microsoft.com/office/powerpoint/2010/main" val="9182606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F3FAC7-7608-70AB-EFC1-04389EE98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1" r="24070"/>
          <a:stretch/>
        </p:blipFill>
        <p:spPr>
          <a:xfrm>
            <a:off x="1690576" y="1967030"/>
            <a:ext cx="5798169" cy="2918522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F0A4FC66-BD65-BCCF-4314-6E63298BF2C4}"/>
              </a:ext>
            </a:extLst>
          </p:cNvPr>
          <p:cNvSpPr/>
          <p:nvPr/>
        </p:nvSpPr>
        <p:spPr>
          <a:xfrm>
            <a:off x="613557" y="5742454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575  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2414181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C214DA1-BB56-CCA0-E604-D92FC948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12" y="1041989"/>
            <a:ext cx="5645946" cy="4120247"/>
          </a:xfrm>
          <a:prstGeom prst="rect">
            <a:avLst/>
          </a:prstGeom>
        </p:spPr>
      </p:pic>
      <p:sp>
        <p:nvSpPr>
          <p:cNvPr id="5" name="Rektangel 9">
            <a:extLst>
              <a:ext uri="{FF2B5EF4-FFF2-40B4-BE49-F238E27FC236}">
                <a16:creationId xmlns:a16="http://schemas.microsoft.com/office/drawing/2014/main" id="{7F7F45F9-82CA-07A3-6085-491ACC66945E}"/>
              </a:ext>
            </a:extLst>
          </p:cNvPr>
          <p:cNvSpPr/>
          <p:nvPr/>
        </p:nvSpPr>
        <p:spPr>
          <a:xfrm>
            <a:off x="613557" y="5647984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</a:t>
            </a:r>
            <a:r>
              <a:rPr lang="pl-PL" b="1" dirty="0"/>
              <a:t>3</a:t>
            </a:r>
            <a:r>
              <a:rPr lang="nb-NO" b="1" dirty="0"/>
              <a:t>.</a:t>
            </a:r>
            <a:r>
              <a:rPr lang="pl-PL" b="1" dirty="0"/>
              <a:t>1  </a:t>
            </a:r>
            <a:r>
              <a:rPr lang="pl-PL" dirty="0" err="1"/>
              <a:t>Testobservatoren</a:t>
            </a:r>
            <a:r>
              <a:rPr lang="pl-PL" dirty="0"/>
              <a:t>  </a:t>
            </a:r>
            <a:r>
              <a:rPr lang="pl-PL" i="1" dirty="0"/>
              <a:t>X</a:t>
            </a:r>
            <a:r>
              <a:rPr lang="el-GR" baseline="30000" dirty="0"/>
              <a:t>2</a:t>
            </a:r>
            <a:r>
              <a:rPr lang="el-GR" dirty="0"/>
              <a:t> = 5.92 </a:t>
            </a:r>
            <a:r>
              <a:rPr lang="pl-PL" dirty="0"/>
              <a:t>er </a:t>
            </a:r>
            <a:r>
              <a:rPr lang="pl-PL" dirty="0" err="1"/>
              <a:t>ikke</a:t>
            </a:r>
            <a:r>
              <a:rPr lang="pl-PL" dirty="0"/>
              <a:t> i </a:t>
            </a:r>
            <a:r>
              <a:rPr lang="pl-PL" dirty="0" err="1"/>
              <a:t>det</a:t>
            </a:r>
            <a:r>
              <a:rPr lang="pl-PL" dirty="0"/>
              <a:t> </a:t>
            </a:r>
            <a:r>
              <a:rPr lang="pl-PL" dirty="0" err="1"/>
              <a:t>kritiske</a:t>
            </a:r>
            <a:r>
              <a:rPr lang="pl-PL" dirty="0"/>
              <a:t> </a:t>
            </a:r>
            <a:r>
              <a:rPr lang="pl-PL" dirty="0" err="1"/>
              <a:t>området</a:t>
            </a:r>
            <a:r>
              <a:rPr lang="pl-PL" dirty="0"/>
              <a:t>: </a:t>
            </a:r>
            <a:r>
              <a:rPr lang="pl-PL" dirty="0" err="1"/>
              <a:t>Behold</a:t>
            </a:r>
            <a:r>
              <a:rPr lang="pl-PL" dirty="0"/>
              <a:t> </a:t>
            </a:r>
            <a:r>
              <a:rPr lang="pl-PL" i="1" dirty="0"/>
              <a:t>H</a:t>
            </a:r>
            <a:r>
              <a:rPr lang="pl-PL" baseline="-25000" dirty="0"/>
              <a:t>0</a:t>
            </a:r>
            <a:r>
              <a:rPr lang="pl-PL" dirty="0"/>
              <a:t>.</a:t>
            </a:r>
            <a:endParaRPr lang="nb-NO" kern="600" dirty="0"/>
          </a:p>
        </p:txBody>
      </p:sp>
    </p:spTree>
    <p:extLst>
      <p:ext uri="{BB962C8B-B14F-4D97-AF65-F5344CB8AC3E}">
        <p14:creationId xmlns:p14="http://schemas.microsoft.com/office/powerpoint/2010/main" val="33450781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B60E122E-2F13-4B96-F0BF-D38825BB4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70" y="2145295"/>
            <a:ext cx="3633060" cy="25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39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8DCB2D5-A722-4B39-7567-AC5AC7528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" y="1866682"/>
            <a:ext cx="9135750" cy="312463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64E73891-C5B7-8F06-BBA9-20D5509DE784}"/>
              </a:ext>
            </a:extLst>
          </p:cNvPr>
          <p:cNvSpPr/>
          <p:nvPr/>
        </p:nvSpPr>
        <p:spPr>
          <a:xfrm>
            <a:off x="613557" y="5742454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584  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12469096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F9C6A83-1D48-EBAD-23AB-3B4094A06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" y="1876926"/>
            <a:ext cx="9128204" cy="3090576"/>
          </a:xfrm>
          <a:prstGeom prst="rect">
            <a:avLst/>
          </a:prstGeom>
        </p:spPr>
      </p:pic>
      <p:sp>
        <p:nvSpPr>
          <p:cNvPr id="6" name="Rektangel 9">
            <a:extLst>
              <a:ext uri="{FF2B5EF4-FFF2-40B4-BE49-F238E27FC236}">
                <a16:creationId xmlns:a16="http://schemas.microsoft.com/office/drawing/2014/main" id="{3286DCD6-F91C-46C1-B3AE-8FE12312DCFA}"/>
              </a:ext>
            </a:extLst>
          </p:cNvPr>
          <p:cNvSpPr/>
          <p:nvPr/>
        </p:nvSpPr>
        <p:spPr>
          <a:xfrm>
            <a:off x="613557" y="5742454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586  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40279929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50DAE5-DB71-1143-0A4B-E6A31243B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050"/>
            <a:ext cx="9144000" cy="3009900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4E054320-E1B8-6F8B-B811-8EDE56125AA5}"/>
              </a:ext>
            </a:extLst>
          </p:cNvPr>
          <p:cNvSpPr/>
          <p:nvPr/>
        </p:nvSpPr>
        <p:spPr>
          <a:xfrm>
            <a:off x="613557" y="5742454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588  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2995464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24821F9-0225-61C4-4605-5E201ABE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" y="1907005"/>
            <a:ext cx="9093776" cy="3060894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F3AC9D2F-21CA-EFC2-7087-AA3883EFECEE}"/>
              </a:ext>
            </a:extLst>
          </p:cNvPr>
          <p:cNvSpPr/>
          <p:nvPr/>
        </p:nvSpPr>
        <p:spPr>
          <a:xfrm>
            <a:off x="613557" y="5742454"/>
            <a:ext cx="7916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590  </a:t>
            </a:r>
            <a:endParaRPr lang="nb-NO" kern="600" baseline="-25000" dirty="0"/>
          </a:p>
        </p:txBody>
      </p:sp>
    </p:spTree>
    <p:extLst>
      <p:ext uri="{BB962C8B-B14F-4D97-AF65-F5344CB8AC3E}">
        <p14:creationId xmlns:p14="http://schemas.microsoft.com/office/powerpoint/2010/main" val="180408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A37C44B-706C-CF0A-B855-0F9ADBBF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26" y="742035"/>
            <a:ext cx="8482038" cy="479870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0AE97396-9B84-0808-8670-5922380EBEC7}"/>
              </a:ext>
            </a:extLst>
          </p:cNvPr>
          <p:cNvSpPr/>
          <p:nvPr/>
        </p:nvSpPr>
        <p:spPr>
          <a:xfrm>
            <a:off x="669338" y="5694620"/>
            <a:ext cx="7810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20.5  </a:t>
            </a:r>
            <a:r>
              <a:rPr lang="nn-NO" dirty="0"/>
              <a:t>Linjediagram. Apple-aksjen jan–juni 2023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406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08564F6-7A0E-4D85-3B11-6E8903A2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47" y="685465"/>
            <a:ext cx="5183537" cy="4349723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7B09CF32-D58D-FF11-74CD-6ADF19301113}"/>
              </a:ext>
            </a:extLst>
          </p:cNvPr>
          <p:cNvSpPr/>
          <p:nvPr/>
        </p:nvSpPr>
        <p:spPr>
          <a:xfrm>
            <a:off x="322750" y="5124916"/>
            <a:ext cx="8489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20.6  </a:t>
            </a:r>
            <a:r>
              <a:rPr lang="nb-NO" dirty="0"/>
              <a:t>Utviklingen til EUR og USD det første halvåret i 2023. Når EUR stiger, har også USD en tendens til å stige. Tilstanden i den norske økonomien påvirker begge valutakursene og får dem til å «danse i takt». Den positive samvariasjonen mellom valutakursene skyldes ikke en direkte årsakssammenheng.</a:t>
            </a:r>
          </a:p>
        </p:txBody>
      </p:sp>
    </p:spTree>
    <p:extLst>
      <p:ext uri="{BB962C8B-B14F-4D97-AF65-F5344CB8AC3E}">
        <p14:creationId xmlns:p14="http://schemas.microsoft.com/office/powerpoint/2010/main" val="413123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0016485-98F2-1C53-345D-1EE9EB96E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075" y="723010"/>
            <a:ext cx="5030905" cy="5016021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A697324D-9E85-69C2-DC17-297F1D60DDCD}"/>
              </a:ext>
            </a:extLst>
          </p:cNvPr>
          <p:cNvSpPr/>
          <p:nvPr/>
        </p:nvSpPr>
        <p:spPr>
          <a:xfrm>
            <a:off x="330126" y="5850333"/>
            <a:ext cx="8489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20.7  </a:t>
            </a:r>
            <a:r>
              <a:rPr lang="nb-NO" dirty="0"/>
              <a:t>Boksplott for prøve­eksamen i forhold til tilfredshet med gruppearbeidet</a:t>
            </a:r>
            <a:r>
              <a:rPr lang="pl-PL" dirty="0"/>
              <a:t>.</a:t>
            </a:r>
            <a:endParaRPr lang="nb-NO" dirty="0"/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7698224"/>
      </p:ext>
    </p:extLst>
  </p:cSld>
  <p:clrMapOvr>
    <a:masterClrMapping/>
  </p:clrMapOvr>
</p:sld>
</file>

<file path=ppt/theme/theme1.xml><?xml version="1.0" encoding="utf-8"?>
<a:theme xmlns:a="http://schemas.openxmlformats.org/drawingml/2006/main" name="Bolk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lk4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edlegg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409</TotalTime>
  <Words>842</Words>
  <Application>Microsoft Office PowerPoint</Application>
  <PresentationFormat>Pokaz na ekranie (4:3)</PresentationFormat>
  <Paragraphs>62</Paragraphs>
  <Slides>66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66</vt:i4>
      </vt:variant>
    </vt:vector>
  </HeadingPairs>
  <TitlesOfParts>
    <vt:vector size="71" baseType="lpstr">
      <vt:lpstr>Arial</vt:lpstr>
      <vt:lpstr>Calibri</vt:lpstr>
      <vt:lpstr>Bolk2</vt:lpstr>
      <vt:lpstr>Bolk4</vt:lpstr>
      <vt:lpstr>Vedlegg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Papis</dc:creator>
  <cp:lastModifiedBy>haveabook_2</cp:lastModifiedBy>
  <cp:revision>98</cp:revision>
  <dcterms:created xsi:type="dcterms:W3CDTF">2024-01-23T12:59:09Z</dcterms:created>
  <dcterms:modified xsi:type="dcterms:W3CDTF">2024-01-24T12:32:15Z</dcterms:modified>
</cp:coreProperties>
</file>